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0"/>
  </p:notesMasterIdLst>
  <p:handoutMasterIdLst>
    <p:handoutMasterId r:id="rId21"/>
  </p:handoutMasterIdLst>
  <p:sldIdLst>
    <p:sldId id="275" r:id="rId2"/>
    <p:sldId id="276" r:id="rId3"/>
    <p:sldId id="257" r:id="rId4"/>
    <p:sldId id="265" r:id="rId5"/>
    <p:sldId id="277" r:id="rId6"/>
    <p:sldId id="278" r:id="rId7"/>
    <p:sldId id="283" r:id="rId8"/>
    <p:sldId id="261" r:id="rId9"/>
    <p:sldId id="284" r:id="rId10"/>
    <p:sldId id="285" r:id="rId11"/>
    <p:sldId id="287" r:id="rId12"/>
    <p:sldId id="289" r:id="rId13"/>
    <p:sldId id="280" r:id="rId14"/>
    <p:sldId id="290" r:id="rId15"/>
    <p:sldId id="281" r:id="rId16"/>
    <p:sldId id="266" r:id="rId17"/>
    <p:sldId id="282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4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2/27/25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83" r:id="rId7"/>
    <p:sldLayoutId id="2147483679" r:id="rId8"/>
    <p:sldLayoutId id="2147483680" r:id="rId9"/>
    <p:sldLayoutId id="2147483681" r:id="rId10"/>
    <p:sldLayoutId id="2147483682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2835D-E11C-9A26-D92E-E4B232E3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A9A3C-E4BF-D714-AB76-D5917BF83AE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</p:spPr>
            <p:txBody>
              <a:bodyPr/>
              <a:lstStyle/>
              <a:p>
                <a:r>
                  <a:rPr lang="en-VN" sz="2400" dirty="0"/>
                  <a:t>Giao điểm với mặt tròn:</a:t>
                </a:r>
              </a:p>
              <a:p>
                <a:pPr lvl="1"/>
                <a:r>
                  <a:rPr lang="en-VN" sz="2000" dirty="0"/>
                  <a:t>Phương trình mặt phẳng chứa mặt tròn: </a:t>
                </a:r>
                <a:br>
                  <a:rPr lang="en-VN" sz="2000" dirty="0"/>
                </a:br>
                <a:r>
                  <a:rPr lang="en-VN" sz="2000" dirty="0"/>
                  <a:t>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baseline="30000" dirty="0"/>
                  <a:t>  (2)</a:t>
                </a:r>
                <a:endParaRPr lang="en-US" sz="2000" dirty="0"/>
              </a:p>
              <a:p>
                <a:pPr marL="914400" lvl="2" indent="0">
                  <a:buNone/>
                </a:pPr>
                <a:r>
                  <a:rPr lang="en-US" sz="1800" b="0" dirty="0" err="1"/>
                  <a:t>Với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 err="1"/>
                  <a:t>là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tâm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đường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tròn</a:t>
                </a:r>
                <a:r>
                  <a:rPr lang="en-US" sz="1800" b="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 err="1"/>
                  <a:t>là</a:t>
                </a:r>
                <a:r>
                  <a:rPr lang="en-US" sz="1800" b="0" dirty="0"/>
                  <a:t> vector </a:t>
                </a:r>
                <a:r>
                  <a:rPr lang="en-US" sz="1800" b="0" dirty="0" err="1"/>
                  <a:t>pháp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tuyến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của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mặt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tròn</a:t>
                </a:r>
                <a:r>
                  <a:rPr lang="en-US" sz="1800" b="0" dirty="0"/>
                  <a:t>.</a:t>
                </a:r>
              </a:p>
              <a:p>
                <a:pPr lvl="1"/>
                <a:r>
                  <a:rPr lang="en-US" sz="2000" dirty="0" err="1"/>
                  <a:t>Điều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để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điểm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b="0" dirty="0"/>
                  <a:t> </a:t>
                </a:r>
                <a:r>
                  <a:rPr lang="en-US" sz="2000" b="0" dirty="0" err="1"/>
                  <a:t>thuộc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mặt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tròn</a:t>
                </a:r>
                <a:r>
                  <a:rPr lang="en-US" sz="2000" b="0" dirty="0"/>
                  <a:t>:</a:t>
                </a:r>
                <a:br>
                  <a:rPr lang="en-US" sz="2000" b="0" dirty="0"/>
                </a:br>
                <a:r>
                  <a:rPr lang="en-US" sz="2000" b="0" dirty="0"/>
                  <a:t>	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b="0" dirty="0"/>
                  <a:t>  </a:t>
                </a:r>
                <a:r>
                  <a:rPr lang="en-US" sz="2000" b="0" baseline="30000" dirty="0"/>
                  <a:t>(3)</a:t>
                </a:r>
              </a:p>
              <a:p>
                <a:pPr lvl="1"/>
                <a:r>
                  <a:rPr lang="en-US" sz="2000" dirty="0" err="1"/>
                  <a:t>Kết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hợp</a:t>
                </a:r>
                <a:r>
                  <a:rPr lang="en-US" sz="2000" dirty="0"/>
                  <a:t> </a:t>
                </a:r>
                <a:r>
                  <a:rPr lang="en-US" sz="2000" baseline="30000" dirty="0"/>
                  <a:t>(1)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baseline="30000" dirty="0"/>
                  <a:t>(2)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).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pPr lvl="2"/>
                <a:r>
                  <a:rPr lang="en-US" sz="1600" b="0" dirty="0" err="1"/>
                  <a:t>Nếu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và</a:t>
                </a:r>
                <a:r>
                  <a:rPr lang="en-US" sz="16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thoả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mãn</a:t>
                </a:r>
                <a:r>
                  <a:rPr lang="en-US" sz="1600" b="0" dirty="0"/>
                  <a:t> </a:t>
                </a:r>
                <a:r>
                  <a:rPr lang="en-US" sz="1600" b="0" baseline="30000" dirty="0"/>
                  <a:t>(3)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thì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là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giao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điểm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của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tia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với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mặt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tròn</a:t>
                </a:r>
                <a:endParaRPr lang="en-US" sz="1600" b="0" dirty="0"/>
              </a:p>
              <a:p>
                <a:pPr lvl="2"/>
                <a:r>
                  <a:rPr lang="en-US" sz="1600" dirty="0" err="1"/>
                  <a:t>Ngược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lại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không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giao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điểm</a:t>
                </a:r>
                <a:r>
                  <a:rPr lang="en-US" sz="1600" dirty="0"/>
                  <a:t>.</a:t>
                </a:r>
                <a:endParaRPr lang="en-US" sz="16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8A9A3C-E4BF-D714-AB76-D5917BF83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  <a:blipFill>
                <a:blip r:embed="rId2"/>
                <a:stretch>
                  <a:fillRect l="-939" t="-1744" r="-156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4F3FF047-9B1C-E90D-B075-FE887517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tĩnh – Xác định giao điểm (2)</a:t>
            </a:r>
          </a:p>
        </p:txBody>
      </p:sp>
    </p:spTree>
    <p:extLst>
      <p:ext uri="{BB962C8B-B14F-4D97-AF65-F5344CB8AC3E}">
        <p14:creationId xmlns:p14="http://schemas.microsoft.com/office/powerpoint/2010/main" val="2190952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C15B0-10FE-1892-414E-86FBF602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19A5B6-B027-8655-5030-702FE1E4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BBD23-5CC9-54F1-444C-859384F6BEE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</p:spPr>
            <p:txBody>
              <a:bodyPr/>
              <a:lstStyle/>
              <a:p>
                <a:r>
                  <a:rPr lang="en-VN" sz="2400" dirty="0"/>
                  <a:t>Giao điểm với mặt đa giác:</a:t>
                </a:r>
              </a:p>
              <a:p>
                <a:pPr lvl="1"/>
                <a:r>
                  <a:rPr lang="en-VN" sz="2000" dirty="0"/>
                  <a:t>Phương trình mặt phẳng chứa mặt đa giác: </a:t>
                </a:r>
                <a:br>
                  <a:rPr lang="en-VN" sz="2000" dirty="0"/>
                </a:br>
                <a:r>
                  <a:rPr lang="en-VN" sz="2000" dirty="0"/>
                  <a:t>		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baseline="30000" dirty="0"/>
                  <a:t>  (4)</a:t>
                </a:r>
                <a:endParaRPr lang="en-US" sz="2000" dirty="0"/>
              </a:p>
              <a:p>
                <a:pPr marL="914400" lvl="2" indent="0">
                  <a:buNone/>
                </a:pPr>
                <a:r>
                  <a:rPr lang="en-US" sz="1800" b="0" dirty="0" err="1"/>
                  <a:t>Với</a:t>
                </a:r>
                <a:r>
                  <a:rPr lang="en-US" sz="1800" b="0" dirty="0"/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 err="1"/>
                  <a:t>là</a:t>
                </a:r>
                <a:r>
                  <a:rPr lang="en-US" sz="1800" b="0" dirty="0"/>
                  <a:t> vector </a:t>
                </a:r>
                <a:r>
                  <a:rPr lang="en-US" sz="1800" b="0" dirty="0" err="1"/>
                  <a:t>pháp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tuyến</a:t>
                </a:r>
                <a:r>
                  <a:rPr lang="en-US" sz="1800" b="0" dirty="0"/>
                  <a:t> </a:t>
                </a:r>
                <a:r>
                  <a:rPr lang="en-US" sz="1800" b="0" dirty="0" err="1"/>
                  <a:t>của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giác</a:t>
                </a:r>
                <a:r>
                  <a:rPr lang="en-US" sz="1800" dirty="0"/>
                  <a:t>, d </a:t>
                </a:r>
                <a:r>
                  <a:rPr lang="en-US" sz="1800" dirty="0" err="1"/>
                  <a:t>là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hệ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số</a:t>
                </a:r>
                <a:r>
                  <a:rPr lang="en-US" sz="1800" dirty="0"/>
                  <a:t> </a:t>
                </a:r>
                <a:r>
                  <a:rPr lang="en-US" sz="1800" dirty="0" err="1"/>
                  <a:t>liên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quan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đến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vị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trí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mặt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phẳng</a:t>
                </a:r>
                <a:r>
                  <a:rPr lang="en-US" sz="1800" dirty="0"/>
                  <a:t>.</a:t>
                </a:r>
                <a:endParaRPr lang="en-US" sz="1800" b="0" dirty="0"/>
              </a:p>
              <a:p>
                <a:pPr lvl="1"/>
                <a:r>
                  <a:rPr lang="en-US" sz="2000" dirty="0" err="1"/>
                  <a:t>Kết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hợp</a:t>
                </a:r>
                <a:r>
                  <a:rPr lang="en-US" sz="2000" dirty="0"/>
                  <a:t> </a:t>
                </a:r>
                <a:r>
                  <a:rPr lang="en-US" sz="2000" baseline="30000" dirty="0"/>
                  <a:t>(1)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baseline="30000" dirty="0"/>
                  <a:t>(4)</a:t>
                </a:r>
                <a:r>
                  <a:rPr lang="en-US" sz="20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000" b="0" dirty="0"/>
              </a:p>
              <a:p>
                <a:pPr lvl="2"/>
                <a:r>
                  <a:rPr lang="en-US" sz="1600" b="0" dirty="0" err="1"/>
                  <a:t>Nếu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US" sz="1600" b="0" dirty="0"/>
                  <a:t> </a:t>
                </a:r>
                <a:r>
                  <a:rPr lang="en-US" sz="1600" dirty="0"/>
                  <a:t>thì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𝐷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b="0" dirty="0"/>
                  <a:t> </a:t>
                </a:r>
                <a:r>
                  <a:rPr lang="en-US" sz="1600" b="0" dirty="0" err="1"/>
                  <a:t>là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giao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điểm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của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tia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với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mặt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tròn</a:t>
                </a:r>
                <a:endParaRPr lang="en-US" sz="1600" b="0" dirty="0"/>
              </a:p>
              <a:p>
                <a:pPr lvl="2"/>
                <a:r>
                  <a:rPr lang="en-US" sz="1600" dirty="0" err="1"/>
                  <a:t>Ngược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lại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không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giao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điểm</a:t>
                </a:r>
                <a:r>
                  <a:rPr lang="en-US" sz="16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8BBD23-5CC9-54F1-444C-859384F6BE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  <a:blipFill>
                <a:blip r:embed="rId2"/>
                <a:stretch>
                  <a:fillRect l="-939" t="-174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75F3ABE0-1C8D-16BC-4D5C-5552F294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tĩnh – Xác định giao điểm (3)</a:t>
            </a:r>
          </a:p>
        </p:txBody>
      </p:sp>
    </p:spTree>
    <p:extLst>
      <p:ext uri="{BB962C8B-B14F-4D97-AF65-F5344CB8AC3E}">
        <p14:creationId xmlns:p14="http://schemas.microsoft.com/office/powerpoint/2010/main" val="335805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1DF81-6ADB-5DE1-7C9E-4A9A78F8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E75B0F-06C2-F286-E605-7E88EA3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920AD-523F-BCC0-7870-7D1EA311D85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</p:spPr>
            <p:txBody>
              <a:bodyPr/>
              <a:lstStyle/>
              <a:p>
                <a:r>
                  <a:rPr lang="en-VN" sz="2400" dirty="0"/>
                  <a:t>Giao điểm với mặt Bezier:</a:t>
                </a:r>
              </a:p>
              <a:p>
                <a:pPr lvl="1"/>
                <a:r>
                  <a:rPr lang="en-VN" sz="2000" dirty="0"/>
                  <a:t>Phương trình bề mặt Bezier: </a:t>
                </a:r>
              </a:p>
              <a:p>
                <a:pPr lvl="2"/>
                <a:r>
                  <a:rPr lang="en-VN" sz="1600" dirty="0"/>
                  <a:t>Dạng tham số: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 lvl="2"/>
                <a:r>
                  <a:rPr lang="en-US" sz="1600" dirty="0" err="1"/>
                  <a:t>Dạng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2000" dirty="0" err="1"/>
                  <a:t>Tìm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giao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điểm</a:t>
                </a:r>
                <a:r>
                  <a:rPr lang="en-US" sz="2000" dirty="0"/>
                  <a:t>: </a:t>
                </a:r>
                <a:r>
                  <a:rPr lang="en-US" sz="2000" dirty="0" err="1"/>
                  <a:t>Giải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phương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trình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2" indent="0">
                  <a:buNone/>
                </a:pPr>
                <a:r>
                  <a:rPr lang="en-US" sz="1600" dirty="0" err="1"/>
                  <a:t>Phương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pháp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giải</a:t>
                </a:r>
                <a:r>
                  <a:rPr lang="en-US" sz="1600" dirty="0"/>
                  <a:t>:</a:t>
                </a:r>
              </a:p>
              <a:p>
                <a:pPr lvl="2"/>
                <a:r>
                  <a:rPr lang="en-US" sz="1600" b="0" dirty="0" err="1"/>
                  <a:t>Thực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hiện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biến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đổi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toạ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độ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sao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cho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tia</a:t>
                </a:r>
                <a:r>
                  <a:rPr lang="en-US" sz="1600" b="0" dirty="0"/>
                  <a:t> (ray) </a:t>
                </a:r>
                <a:r>
                  <a:rPr lang="en-US" sz="1600" b="0" dirty="0" err="1"/>
                  <a:t>trùng</a:t>
                </a:r>
                <a:r>
                  <a:rPr lang="en-US" sz="1600" b="0" dirty="0"/>
                  <a:t> </a:t>
                </a:r>
                <a:r>
                  <a:rPr lang="en-US" sz="1600" b="0" dirty="0" err="1"/>
                  <a:t>trục</a:t>
                </a:r>
                <a:r>
                  <a:rPr lang="en-US" sz="1600" b="0" dirty="0"/>
                  <a:t> Z.</a:t>
                </a:r>
              </a:p>
              <a:p>
                <a:pPr lvl="2"/>
                <a:r>
                  <a:rPr lang="en-US" sz="1600" b="0" dirty="0"/>
                  <a:t>Khi </a:t>
                </a:r>
                <a:r>
                  <a:rPr lang="en-US" sz="1600" dirty="0" err="1"/>
                  <a:t>đó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biểu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diễn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số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của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bề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mặt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thành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các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hàm</a:t>
                </a:r>
                <a:r>
                  <a:rPr lang="en-US" sz="1600" dirty="0"/>
                  <a:t>: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dirty="0"/>
              </a:p>
              <a:p>
                <a:pPr lvl="2"/>
                <a:r>
                  <a:rPr lang="en-US" sz="1600" dirty="0" err="1"/>
                  <a:t>Tại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giao</a:t>
                </a:r>
                <a:r>
                  <a:rPr lang="en-US" sz="1600" dirty="0"/>
                  <a:t> </a:t>
                </a:r>
                <a:r>
                  <a:rPr lang="en-US" sz="1600" dirty="0" err="1"/>
                  <a:t>điểm</a:t>
                </a:r>
                <a:r>
                  <a:rPr lang="en-US" sz="1600" dirty="0"/>
                  <a:t>, ta </a:t>
                </a:r>
                <a:r>
                  <a:rPr lang="en-US" sz="1600" dirty="0" err="1"/>
                  <a:t>có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400" b="0" dirty="0"/>
              </a:p>
              <a:p>
                <a:pPr lvl="2"/>
                <a:r>
                  <a:rPr lang="en-US" sz="1400" dirty="0" err="1"/>
                  <a:t>Giải</a:t>
                </a:r>
                <a:r>
                  <a:rPr lang="en-US" sz="1400" dirty="0"/>
                  <a:t> 2 </a:t>
                </a:r>
                <a:r>
                  <a:rPr lang="en-US" sz="1400" dirty="0" err="1"/>
                  <a:t>phương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trình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trên</a:t>
                </a:r>
                <a:r>
                  <a:rPr lang="en-US" sz="1400" dirty="0"/>
                  <a:t>, </a:t>
                </a:r>
                <a:r>
                  <a:rPr lang="en-US" sz="1400" dirty="0" err="1"/>
                  <a:t>thu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được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b="0" dirty="0"/>
              </a:p>
              <a:p>
                <a:pPr lvl="2"/>
                <a:r>
                  <a:rPr lang="en-US" sz="1400" b="0" dirty="0" err="1"/>
                  <a:t>Thay</a:t>
                </a:r>
                <a:r>
                  <a:rPr lang="en-US" sz="1400" b="0" dirty="0"/>
                  <a:t> </a:t>
                </a:r>
                <a:r>
                  <a:rPr lang="en-US" sz="1400" b="0" dirty="0" err="1"/>
                  <a:t>vào</a:t>
                </a:r>
                <a:r>
                  <a:rPr lang="en-US" sz="1400" b="0" dirty="0"/>
                  <a:t> z </a:t>
                </a:r>
                <a:r>
                  <a:rPr lang="en-US" sz="1400" b="0" dirty="0" err="1"/>
                  <a:t>tìm</a:t>
                </a:r>
                <a:r>
                  <a:rPr lang="en-US" sz="1400" b="0" dirty="0"/>
                  <a:t> </a:t>
                </a:r>
                <a:r>
                  <a:rPr lang="en-US" sz="1400" b="0" dirty="0" err="1"/>
                  <a:t>được</a:t>
                </a:r>
                <a:r>
                  <a:rPr lang="en-US" sz="1400" b="0" dirty="0"/>
                  <a:t> z.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920AD-523F-BCC0-7870-7D1EA311D8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8828" y="1423289"/>
                <a:ext cx="8103108" cy="4351338"/>
              </a:xfrm>
              <a:blipFill>
                <a:blip r:embed="rId2"/>
                <a:stretch>
                  <a:fillRect l="-939" t="-1744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09AA9A66-A853-4D85-2A31-7D89E73EB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tĩnh – Xác định giao điểm (4)</a:t>
            </a:r>
          </a:p>
        </p:txBody>
      </p:sp>
    </p:spTree>
    <p:extLst>
      <p:ext uri="{BB962C8B-B14F-4D97-AF65-F5344CB8AC3E}">
        <p14:creationId xmlns:p14="http://schemas.microsoft.com/office/powerpoint/2010/main" val="234391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FD374-24B5-FC0D-A8F7-B79384D2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EB8032-0932-184F-D0BF-347D825C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động – Waiting Rule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585BC7FA-6EAC-C951-2C28-20FE3A4C5E8B}"/>
              </a:ext>
            </a:extLst>
          </p:cNvPr>
          <p:cNvSpPr txBox="1">
            <a:spLocks/>
          </p:cNvSpPr>
          <p:nvPr/>
        </p:nvSpPr>
        <p:spPr>
          <a:xfrm>
            <a:off x="247651" y="1406769"/>
            <a:ext cx="8677132" cy="4655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2400" dirty="0"/>
              <a:t>Nguyên lý cơ bản: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Phát hiện vật cản động.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Dự đoán hướng di chuyển.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Tính toán thời gian va chạm.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Quyết định xem có nên chờ đợi không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Tiếp tục di chuyển.</a:t>
            </a:r>
          </a:p>
        </p:txBody>
      </p:sp>
    </p:spTree>
    <p:extLst>
      <p:ext uri="{BB962C8B-B14F-4D97-AF65-F5344CB8AC3E}">
        <p14:creationId xmlns:p14="http://schemas.microsoft.com/office/powerpoint/2010/main" val="417423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9EB85-CB4B-2CB2-3F15-732C7B726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CA5A46-AEC6-10C9-0CC6-19D621346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360100-C63A-1D1A-A5A5-B6A499A26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động – Waiting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hart Placeholder 2">
                <a:extLst>
                  <a:ext uri="{FF2B5EF4-FFF2-40B4-BE49-F238E27FC236}">
                    <a16:creationId xmlns:a16="http://schemas.microsoft.com/office/drawing/2014/main" id="{A32E5204-C36E-4323-002D-DBFE5477A7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7651" y="1406769"/>
                <a:ext cx="8677132" cy="46558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VN" sz="2000" dirty="0"/>
                  <a:t>Điều kiện tránh va chạm: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VN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&gt;+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VN" sz="1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VN" sz="1800" dirty="0"/>
              </a:p>
              <a:p>
                <a:pPr marL="457200" lvl="1" indent="0">
                  <a:buNone/>
                </a:pPr>
                <a:r>
                  <a:rPr lang="en-VN" sz="1800" dirty="0"/>
                  <a:t>Với,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VN" sz="1800" dirty="0"/>
                  <a:t> là vận tốc của robot và vật cản,</a:t>
                </a:r>
              </a:p>
              <a:p>
                <a:pPr marL="457200" lvl="1" indent="0">
                  <a:buNone/>
                </a:pPr>
                <a:r>
                  <a:rPr lang="en-VN" sz="1800" dirty="0"/>
                  <a:t>	d là khoảng cách giữa 2 vật. </a:t>
                </a:r>
              </a:p>
              <a:p>
                <a:r>
                  <a:rPr lang="en-VN" sz="2000" dirty="0"/>
                  <a:t>Xác định thời điểm va chạm dựa trên </a:t>
                </a:r>
              </a:p>
              <a:p>
                <a:pPr marL="914400" lvl="2" indent="0">
                  <a:buNone/>
                </a:pPr>
                <a:r>
                  <a:rPr lang="en-VN" dirty="0"/>
                  <a:t>định lý cosin: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1800"/>
                              <m:t>θ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l-GR" sz="1800"/>
                              <m:t>θ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</m:e>
                    </m:d>
                  </m:oMath>
                </a14:m>
                <a:endParaRPr lang="en-US" sz="1800" b="0" dirty="0"/>
              </a:p>
              <a:p>
                <a:r>
                  <a:rPr lang="en-US" sz="2000" dirty="0" err="1"/>
                  <a:t>Khoảng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cách</a:t>
                </a:r>
                <a:r>
                  <a:rPr lang="en-US" sz="2000" dirty="0"/>
                  <a:t> robot </a:t>
                </a:r>
                <a:r>
                  <a:rPr lang="en-US" sz="2000" dirty="0" err="1"/>
                  <a:t>có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thể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chuyển</a:t>
                </a:r>
                <a:r>
                  <a:rPr lang="en-US" sz="2000" dirty="0"/>
                  <a:t> (</a:t>
                </a:r>
                <a:r>
                  <a:rPr lang="en-US" sz="2000" dirty="0" err="1"/>
                  <a:t>tính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đến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chiều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dài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r>
                  <a:rPr lang="en-US" sz="2000" b="0" dirty="0" err="1"/>
                  <a:t>của</a:t>
                </a:r>
                <a:r>
                  <a:rPr lang="en-US" sz="2000" b="0" dirty="0"/>
                  <a:t> robot):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r>
                  <a:rPr lang="en-US" sz="2000" b="0" dirty="0"/>
                  <a:t>Gia </a:t>
                </a:r>
                <a:r>
                  <a:rPr lang="en-US" sz="2000" b="0" dirty="0" err="1"/>
                  <a:t>tốc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cần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thiết</a:t>
                </a:r>
                <a:r>
                  <a:rPr lang="en-US" sz="2000" b="0" dirty="0"/>
                  <a:t> </a:t>
                </a:r>
                <a:r>
                  <a:rPr lang="en-US" sz="2000" b="0" dirty="0" err="1"/>
                  <a:t>của</a:t>
                </a:r>
                <a:r>
                  <a:rPr lang="en-US" sz="2000" b="0" dirty="0"/>
                  <a:t> robot: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den>
                    </m:f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6" name="Chart Placeholder 2">
                <a:extLst>
                  <a:ext uri="{FF2B5EF4-FFF2-40B4-BE49-F238E27FC236}">
                    <a16:creationId xmlns:a16="http://schemas.microsoft.com/office/drawing/2014/main" id="{A32E5204-C36E-4323-002D-DBFE5477A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51" y="1406769"/>
                <a:ext cx="8677132" cy="4655894"/>
              </a:xfrm>
              <a:prstGeom prst="rect">
                <a:avLst/>
              </a:prstGeom>
              <a:blipFill>
                <a:blip r:embed="rId2"/>
                <a:stretch>
                  <a:fillRect l="-585" t="-1359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D0D2761-1D75-A89F-B770-F636D593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84" y="1361049"/>
            <a:ext cx="4294378" cy="247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3433B-BD76-6686-AC90-7DB7EC3F9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5B80F-ED01-0C4F-1FCD-470102D6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43E00F-557A-E890-A88B-43348A1E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Lập kế hoạch di chuyển – RRT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FB773BB1-D152-90F1-9F85-27C2E6FF2C22}"/>
              </a:ext>
            </a:extLst>
          </p:cNvPr>
          <p:cNvSpPr txBox="1">
            <a:spLocks/>
          </p:cNvSpPr>
          <p:nvPr/>
        </p:nvSpPr>
        <p:spPr>
          <a:xfrm>
            <a:off x="247651" y="1406769"/>
            <a:ext cx="8677132" cy="4655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sz="2000" dirty="0"/>
              <a:t>Rapidly-exploring Random Tree:</a:t>
            </a:r>
          </a:p>
          <a:p>
            <a:pPr lvl="1"/>
            <a:r>
              <a:rPr lang="en-VN" sz="1600" dirty="0"/>
              <a:t>là thuật toán lập kế hoạch đường đi ngẫu nhiên.</a:t>
            </a:r>
          </a:p>
          <a:p>
            <a:pPr lvl="1"/>
            <a:r>
              <a:rPr lang="en-VN" sz="1600" dirty="0"/>
              <a:t>hiệu quả trong không gian trạng thái lớn và phức tạp, cho các robot có nhiều bậc tự do.</a:t>
            </a:r>
          </a:p>
          <a:p>
            <a:r>
              <a:rPr lang="en-VN" sz="2000" dirty="0"/>
              <a:t>Nguyên lý chơ bản: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dirty="0"/>
              <a:t>Khởi tạo cây với một nút gốc là điểm xuất phát của robot.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dirty="0"/>
              <a:t>Chọn một điểm ngẫu nhiên trong không gian tự do (gọi là x</a:t>
            </a:r>
            <a:r>
              <a:rPr lang="en-VN" sz="1600" baseline="-25000" dirty="0"/>
              <a:t>1</a:t>
            </a:r>
            <a:r>
              <a:rPr lang="en-VN" sz="1600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dirty="0"/>
              <a:t>Tìm nút trong cây hiện tại gần nhất với nút ngẫu nhiên vừa được chọn (gọi là x</a:t>
            </a:r>
            <a:r>
              <a:rPr lang="en-VN" sz="1600" baseline="-25000" dirty="0"/>
              <a:t>2</a:t>
            </a:r>
            <a:r>
              <a:rPr lang="en-VN" sz="1600" dirty="0"/>
              <a:t>).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dirty="0"/>
              <a:t>Từ x</a:t>
            </a:r>
            <a:r>
              <a:rPr lang="en-VN" sz="1600" baseline="-25000" dirty="0"/>
              <a:t>2</a:t>
            </a:r>
            <a:r>
              <a:rPr lang="en-VN" sz="1600" dirty="0"/>
              <a:t> mở rộng theo hướng x</a:t>
            </a:r>
            <a:r>
              <a:rPr lang="en-VN" sz="1600" baseline="-25000" dirty="0"/>
              <a:t>1</a:t>
            </a:r>
            <a:r>
              <a:rPr lang="en-VN" sz="1600" dirty="0"/>
              <a:t> một bước nhỏ, tạo ra một nút mới. Kiểm tra nút mới có va chạm với vật cản không. Nếu không, nút mới này được thêm vào cây.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VN" sz="1600" dirty="0"/>
              <a:t>Nếu điểm đích (hoặc điểm đủ gần điểm đích) nằm trong cây, dừng thuật toán. Nếu không, tiếp tục lặp lại bước 2.</a:t>
            </a:r>
          </a:p>
          <a:p>
            <a:r>
              <a:rPr lang="en-VN" sz="2000" dirty="0"/>
              <a:t>Vấn đề:</a:t>
            </a:r>
          </a:p>
          <a:p>
            <a:pPr lvl="1"/>
            <a:r>
              <a:rPr lang="en-VN" sz="1600" dirty="0"/>
              <a:t>Khám phá không gian nhanh chóng và hiệu quả, nhưng không đảm bảo tìm được đường đi tối ưu</a:t>
            </a:r>
          </a:p>
          <a:p>
            <a:pPr lvl="1"/>
            <a:r>
              <a:rPr lang="en-VN" sz="1600" dirty="0"/>
              <a:t>Gặp khó khăn trong môi trường kênh hẹp</a:t>
            </a:r>
          </a:p>
          <a:p>
            <a:pPr lvl="1"/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389013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RRT vs. GA vs. PSO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tĩnh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A88D2-0E7B-869E-0155-FDF9F5535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9" y="971505"/>
            <a:ext cx="3880883" cy="515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1C968-DDAD-23D8-030E-B64B6A937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74509"/>
            <a:ext cx="4187746" cy="534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22AE-935C-B349-F297-B1062DD2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E35950-E829-BC0D-9C66-17682751E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9092DA-6F4F-D026-2650-2D9403C3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RRT vs. APF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595B9-2CA8-EB9C-8F71-F78750D68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" y="952475"/>
            <a:ext cx="4311186" cy="418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CE99D-A60A-3581-E4B7-D9274BE1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591" y="952475"/>
            <a:ext cx="4437584" cy="418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CE7A73-FF56-0C43-1F53-31AC65F6E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83" y="5140374"/>
            <a:ext cx="4437584" cy="84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42516-1B52-D7CA-3B3E-26190F7A0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367" y="5213325"/>
            <a:ext cx="4165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43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2580207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3200" b="0" dirty="0"/>
              <a:t>Path planning for indoor Mobile Robot</a:t>
            </a:r>
          </a:p>
          <a:p>
            <a:r>
              <a:rPr lang="en-US" sz="3200" b="0" dirty="0"/>
              <a:t>based on Deep Learning</a:t>
            </a:r>
          </a:p>
          <a:p>
            <a:endParaRPr lang="en-US" sz="3200" b="0" dirty="0"/>
          </a:p>
          <a:p>
            <a:endParaRPr lang="en-US" sz="3200" b="0" dirty="0"/>
          </a:p>
          <a:p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Path planning: Robots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pPr lvl="1"/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lvl="1"/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endParaRPr lang="en-US" dirty="0"/>
          </a:p>
          <a:p>
            <a:pPr lvl="1"/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endParaRPr lang="en-US" dirty="0"/>
          </a:p>
          <a:p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Tĩnh</a:t>
            </a:r>
            <a:r>
              <a:rPr lang="en-US" dirty="0"/>
              <a:t>: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  <a:p>
            <a:pPr lvl="1"/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xuyên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.</a:t>
            </a:r>
          </a:p>
          <a:p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Tĩnh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Động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C7CC-C584-16EE-562C-5F47A1A1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01EC3C-F952-C631-9C93-B7C12050C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403CD5-D6BD-12D7-F19E-21B20E7BA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69D58D2-FB7F-DC94-9432-59A1995695E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1310896"/>
            <a:ext cx="4125433" cy="4638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7C33F-A28B-340D-6A4F-76BA4B8D4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39766"/>
            <a:ext cx="3774558" cy="51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39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A7A1F5-9B84-5010-33D3-52576627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18272-F0B5-3198-64D1-CBC1C5369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Nhận dạng vật cản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FE158-6403-0DC6-A590-DAE9CD19C0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VN" dirty="0"/>
              <a:t>GoogLeNet:</a:t>
            </a:r>
          </a:p>
          <a:p>
            <a:pPr lvl="1"/>
            <a:r>
              <a:rPr lang="en-VN" dirty="0"/>
              <a:t>Là kiến trúc mạng neural tích chập (CNN)</a:t>
            </a:r>
          </a:p>
          <a:p>
            <a:pPr lvl="1"/>
            <a:r>
              <a:rPr lang="en-VN" dirty="0"/>
              <a:t>Inception Module:</a:t>
            </a:r>
          </a:p>
          <a:p>
            <a:pPr lvl="2"/>
            <a:r>
              <a:rPr lang="en-VN" dirty="0"/>
              <a:t>Trích xuất đặc trưng đa dạng</a:t>
            </a:r>
          </a:p>
          <a:p>
            <a:pPr lvl="2"/>
            <a:endParaRPr lang="en-VN" dirty="0"/>
          </a:p>
          <a:p>
            <a:pPr lvl="2"/>
            <a:endParaRPr lang="en-VN" dirty="0"/>
          </a:p>
          <a:p>
            <a:pPr lvl="2"/>
            <a:endParaRPr lang="en-VN" dirty="0"/>
          </a:p>
          <a:p>
            <a:pPr lvl="2"/>
            <a:endParaRPr lang="en-VN" dirty="0"/>
          </a:p>
          <a:p>
            <a:pPr lvl="2"/>
            <a:endParaRPr lang="en-VN" dirty="0"/>
          </a:p>
          <a:p>
            <a:pPr lvl="2"/>
            <a:endParaRPr lang="en-VN" dirty="0"/>
          </a:p>
          <a:p>
            <a:pPr lvl="1"/>
            <a:r>
              <a:rPr lang="en-VN" dirty="0"/>
              <a:t>Học đặc trưng tự động</a:t>
            </a:r>
          </a:p>
          <a:p>
            <a:pPr lvl="1"/>
            <a:r>
              <a:rPr lang="en-VN" dirty="0"/>
              <a:t>Đã có sẵn các pre-trained models</a:t>
            </a:r>
          </a:p>
          <a:p>
            <a:pPr marL="457200" lvl="1" indent="0">
              <a:buNone/>
            </a:pPr>
            <a:r>
              <a:rPr lang="en-VN" dirty="0"/>
              <a:t>-&gt; Có khả năng phân loại các vùng hình ảnh thành các nhãn tương ứng. Phù hợp với bài toán phân loại hình ảnh.</a:t>
            </a:r>
          </a:p>
        </p:txBody>
      </p:sp>
      <p:pic>
        <p:nvPicPr>
          <p:cNvPr id="1026" name="Picture 2" descr="Inception module of GoogLeNet. This figure is from the original paper... |  Download Scientific Diagram">
            <a:extLst>
              <a:ext uri="{FF2B5EF4-FFF2-40B4-BE49-F238E27FC236}">
                <a16:creationId xmlns:a16="http://schemas.microsoft.com/office/drawing/2014/main" id="{4F63AA98-1F24-EEB1-4D06-445B148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379" y="2379182"/>
            <a:ext cx="4084397" cy="209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518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1CD008-D5E9-33A7-B4E7-C392F9675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10E9AA-A37C-C93E-93C9-7E8513FB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Nhận dạng vật cản – Lý do lựa chọn GoogleNet</a:t>
            </a:r>
          </a:p>
        </p:txBody>
      </p:sp>
      <p:pic>
        <p:nvPicPr>
          <p:cNvPr id="2050" name="Picture 2" descr="Performance of different approaches in ImageNet 2015 competition. | Download Scientific Diagram">
            <a:extLst>
              <a:ext uri="{FF2B5EF4-FFF2-40B4-BE49-F238E27FC236}">
                <a16:creationId xmlns:a16="http://schemas.microsoft.com/office/drawing/2014/main" id="{98A508D6-3C71-B752-6F62-96CE93C1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78" y="908693"/>
            <a:ext cx="7022805" cy="400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EAD799-5130-8942-B933-8C8212AF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4913667"/>
            <a:ext cx="7772400" cy="96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7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ngại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tĩnh</a:t>
            </a:r>
            <a:r>
              <a:rPr lang="en-US" dirty="0"/>
              <a:t>– Ray Tracing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1" y="1406769"/>
            <a:ext cx="8677132" cy="4655894"/>
          </a:xfrm>
          <a:prstGeom prst="rect">
            <a:avLst/>
          </a:prstGeom>
        </p:spPr>
        <p:txBody>
          <a:bodyPr/>
          <a:lstStyle/>
          <a:p>
            <a:r>
              <a:rPr lang="en-VN" sz="2000" dirty="0"/>
              <a:t>Nguyên lý cơ bản: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Phát tia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Kiểm tra giao điểm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VN" sz="2000" dirty="0"/>
              <a:t>Xác định vùng cấm</a:t>
            </a:r>
          </a:p>
          <a:p>
            <a:r>
              <a:rPr lang="en-VN" sz="2000" dirty="0"/>
              <a:t>Ưu điểm:</a:t>
            </a:r>
          </a:p>
          <a:p>
            <a:pPr lvl="1"/>
            <a:r>
              <a:rPr lang="en-VN" sz="2000" dirty="0"/>
              <a:t>Đơn giản, hiệu quả cho vật cản tĩnh</a:t>
            </a:r>
          </a:p>
          <a:p>
            <a:pPr lvl="1"/>
            <a:r>
              <a:rPr lang="en-VN" sz="2000" dirty="0"/>
              <a:t>Có thể tối ưu tốc độ tính toán bằng cách cải thiện thuật toán giao điểm</a:t>
            </a:r>
          </a:p>
          <a:p>
            <a:pPr lvl="1"/>
            <a:r>
              <a:rPr lang="en-VN" sz="2000" dirty="0"/>
              <a:t>Phù hợp với môi tường đã biết</a:t>
            </a:r>
          </a:p>
          <a:p>
            <a:r>
              <a:rPr lang="en-VN" sz="2000" dirty="0"/>
              <a:t>Nhược điểm:</a:t>
            </a:r>
          </a:p>
          <a:p>
            <a:pPr lvl="1"/>
            <a:r>
              <a:rPr lang="en-VN" sz="2000" dirty="0"/>
              <a:t>Khối lượng tính toán lớn, tốn thời gian.</a:t>
            </a:r>
          </a:p>
          <a:p>
            <a:pPr lvl="1"/>
            <a:r>
              <a:rPr lang="en-VN" sz="2000" dirty="0"/>
              <a:t>Nhiễu cảm biến, không phát hiện được vật cản bị che khuất</a:t>
            </a:r>
          </a:p>
          <a:p>
            <a:pPr lvl="1"/>
            <a:r>
              <a:rPr lang="en-VN" sz="2000" dirty="0"/>
              <a:t>Có thể bỏ sót các vật cản nhỏ hoặc khe hẹp</a:t>
            </a:r>
          </a:p>
          <a:p>
            <a:pPr lvl="1"/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07242-5722-59D4-FD3C-FB86A0B72D4C}"/>
              </a:ext>
            </a:extLst>
          </p:cNvPr>
          <p:cNvSpPr txBox="1"/>
          <p:nvPr/>
        </p:nvSpPr>
        <p:spPr>
          <a:xfrm>
            <a:off x="4646428" y="16267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F15DDC-8115-DEDA-0F94-E4D9F03C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159" y="1134597"/>
            <a:ext cx="3297101" cy="24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388E7-21FC-493D-74CB-C6F6009A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6C260-E795-CA53-CA32-1685E94B74C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28828" y="1423289"/>
                <a:ext cx="8274930" cy="4351338"/>
              </a:xfrm>
            </p:spPr>
            <p:txBody>
              <a:bodyPr/>
              <a:lstStyle/>
              <a:p>
                <a:r>
                  <a:rPr lang="en-VN" dirty="0"/>
                  <a:t>Gọi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là</a:t>
                </a:r>
                <a:r>
                  <a:rPr lang="en-US" b="0" dirty="0"/>
                  <a:t> </a:t>
                </a:r>
                <a:r>
                  <a:rPr lang="en-US" b="0" dirty="0" err="1"/>
                  <a:t>vị</a:t>
                </a:r>
                <a:r>
                  <a:rPr lang="en-US" b="0" dirty="0"/>
                  <a:t> </a:t>
                </a:r>
                <a:r>
                  <a:rPr lang="en-US" b="0" dirty="0" err="1"/>
                  <a:t>trí</a:t>
                </a:r>
                <a:r>
                  <a:rPr lang="en-US" b="0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robot.</a:t>
                </a:r>
              </a:p>
              <a:p>
                <a:r>
                  <a:rPr lang="en-US" b="0" dirty="0" err="1"/>
                  <a:t>V</a:t>
                </a:r>
                <a:r>
                  <a:rPr lang="en-US" dirty="0" err="1"/>
                  <a:t>ị</a:t>
                </a:r>
                <a:r>
                  <a:rPr lang="en-US" dirty="0"/>
                  <a:t> </a:t>
                </a:r>
                <a:r>
                  <a:rPr lang="en-US" dirty="0" err="1"/>
                  <a:t>trí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bất</a:t>
                </a:r>
                <a:r>
                  <a:rPr lang="en-US" b="0" dirty="0"/>
                  <a:t> </a:t>
                </a:r>
                <a:r>
                  <a:rPr lang="en-US" b="0" dirty="0" err="1"/>
                  <a:t>kì</a:t>
                </a:r>
                <a:r>
                  <a:rPr lang="en-US" b="0" dirty="0"/>
                  <a:t> </a:t>
                </a:r>
                <a:r>
                  <a:rPr lang="en-US" b="0" dirty="0" err="1"/>
                  <a:t>trên</a:t>
                </a:r>
                <a:r>
                  <a:rPr lang="en-US" b="0" dirty="0"/>
                  <a:t> </a:t>
                </a:r>
                <a:r>
                  <a:rPr lang="en-US" b="0" dirty="0" err="1"/>
                  <a:t>đường</a:t>
                </a:r>
                <a:r>
                  <a:rPr lang="en-US" b="0" dirty="0"/>
                  <a:t> </a:t>
                </a:r>
                <a:r>
                  <a:rPr lang="en-US" b="0" dirty="0" err="1"/>
                  <a:t>truyền</a:t>
                </a:r>
                <a:r>
                  <a:rPr lang="en-US" b="0" dirty="0"/>
                  <a:t> </a:t>
                </a:r>
                <a:r>
                  <a:rPr lang="en-US" b="0" dirty="0" err="1"/>
                  <a:t>của</a:t>
                </a:r>
                <a:r>
                  <a:rPr lang="en-US" b="0" dirty="0"/>
                  <a:t> </a:t>
                </a:r>
                <a:r>
                  <a:rPr lang="en-US" b="0" dirty="0" err="1"/>
                  <a:t>tia</a:t>
                </a:r>
                <a:r>
                  <a:rPr lang="en-US" b="0" dirty="0"/>
                  <a:t> </a:t>
                </a:r>
                <a:r>
                  <a:rPr lang="en-US" b="0" dirty="0" err="1"/>
                  <a:t>sáng</a:t>
                </a:r>
                <a:r>
                  <a:rPr lang="en-US" b="0" dirty="0"/>
                  <a:t> </a:t>
                </a:r>
                <a:r>
                  <a:rPr lang="en-US" b="0" dirty="0" err="1"/>
                  <a:t>xác</a:t>
                </a:r>
                <a:r>
                  <a:rPr lang="en-US" b="0" dirty="0"/>
                  <a:t> </a:t>
                </a:r>
                <a:r>
                  <a:rPr lang="en-US" b="0" dirty="0" err="1"/>
                  <a:t>định</a:t>
                </a:r>
                <a:r>
                  <a:rPr lang="en-US" b="0" dirty="0"/>
                  <a:t> </a:t>
                </a:r>
                <a:r>
                  <a:rPr lang="en-US" b="0" dirty="0" err="1"/>
                  <a:t>bởi</a:t>
                </a:r>
                <a:r>
                  <a:rPr lang="en-US" b="0" dirty="0"/>
                  <a:t>:</a:t>
                </a:r>
                <a:br>
                  <a:rPr lang="en-US" b="0" dirty="0"/>
                </a:br>
                <a:r>
                  <a:rPr lang="en-US" b="0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 </a:t>
                </a:r>
                <a:r>
                  <a:rPr lang="en-US" b="0" baseline="30000" dirty="0"/>
                  <a:t>(1)</a:t>
                </a:r>
                <a:endParaRPr lang="en-US" b="0" dirty="0"/>
              </a:p>
              <a:p>
                <a:pPr lvl="1"/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b="0" dirty="0" err="1"/>
                  <a:t>là</a:t>
                </a:r>
                <a:r>
                  <a:rPr lang="en-US" b="0" dirty="0"/>
                  <a:t> vector </a:t>
                </a:r>
                <a:r>
                  <a:rPr lang="en-US" b="0" dirty="0" err="1"/>
                  <a:t>biểu</a:t>
                </a:r>
                <a:r>
                  <a:rPr lang="en-US" b="0" dirty="0"/>
                  <a:t> </a:t>
                </a:r>
                <a:r>
                  <a:rPr lang="en-US" b="0" dirty="0" err="1"/>
                  <a:t>diễn</a:t>
                </a:r>
                <a:r>
                  <a:rPr lang="en-US" b="0" dirty="0"/>
                  <a:t> </a:t>
                </a:r>
                <a:r>
                  <a:rPr lang="en-US" b="0" dirty="0" err="1"/>
                  <a:t>hướng</a:t>
                </a:r>
                <a:r>
                  <a:rPr lang="en-US" b="0" dirty="0"/>
                  <a:t> </a:t>
                </a:r>
                <a:r>
                  <a:rPr lang="en-US" b="0" dirty="0" err="1"/>
                  <a:t>của</a:t>
                </a:r>
                <a:r>
                  <a:rPr lang="en-US" b="0" dirty="0"/>
                  <a:t> </a:t>
                </a:r>
                <a:r>
                  <a:rPr lang="en-US" b="0" dirty="0" err="1"/>
                  <a:t>tia</a:t>
                </a:r>
                <a:r>
                  <a:rPr lang="en-US" b="0" dirty="0"/>
                  <a:t> </a:t>
                </a:r>
                <a:r>
                  <a:rPr lang="en-US" b="0" dirty="0" err="1"/>
                  <a:t>sáng</a:t>
                </a:r>
                <a:r>
                  <a:rPr lang="en-US" b="0" dirty="0"/>
                  <a:t>.</a:t>
                </a:r>
              </a:p>
              <a:p>
                <a:endParaRPr lang="en-V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16C260-E795-CA53-CA32-1685E94B7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28828" y="1423289"/>
                <a:ext cx="8274930" cy="4351338"/>
              </a:xfrm>
              <a:blipFill>
                <a:blip r:embed="rId2"/>
                <a:stretch>
                  <a:fillRect l="-1225" t="-2616" r="-1072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F24B4906-0C97-925C-80BF-50A9A3DB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Tránh chướng ngại vật tĩnh – Xác định giao điểm (1)</a:t>
            </a:r>
          </a:p>
        </p:txBody>
      </p:sp>
    </p:spTree>
    <p:extLst>
      <p:ext uri="{BB962C8B-B14F-4D97-AF65-F5344CB8AC3E}">
        <p14:creationId xmlns:p14="http://schemas.microsoft.com/office/powerpoint/2010/main" val="1415386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6741</TotalTime>
  <Words>1107</Words>
  <Application>Microsoft Macintosh PowerPoint</Application>
  <PresentationFormat>On-screen Show (4:3)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Lato</vt:lpstr>
      <vt:lpstr>Office Theme</vt:lpstr>
      <vt:lpstr>PowerPoint Presentation</vt:lpstr>
      <vt:lpstr>PowerPoint Presentation</vt:lpstr>
      <vt:lpstr>PowerPoint Presentation</vt:lpstr>
      <vt:lpstr>Giới thiệu</vt:lpstr>
      <vt:lpstr>Mô tả mô hình</vt:lpstr>
      <vt:lpstr>Nhận dạng vật cản</vt:lpstr>
      <vt:lpstr>Nhận dạng vật cản – Lý do lựa chọn GoogleNet</vt:lpstr>
      <vt:lpstr>Tránh chứng ngại vật tĩnh– Ray Tracing</vt:lpstr>
      <vt:lpstr>Tránh chướng ngại vật tĩnh – Xác định giao điểm (1)</vt:lpstr>
      <vt:lpstr>Tránh chướng ngại vật tĩnh – Xác định giao điểm (2)</vt:lpstr>
      <vt:lpstr>Tránh chướng ngại vật tĩnh – Xác định giao điểm (3)</vt:lpstr>
      <vt:lpstr>Tránh chướng ngại vật tĩnh – Xác định giao điểm (4)</vt:lpstr>
      <vt:lpstr>Tránh chướng ngại vật động – Waiting Rule</vt:lpstr>
      <vt:lpstr>Tránh chướng ngại vật động – Waiting Rule</vt:lpstr>
      <vt:lpstr>Lập kế hoạch di chuyển – RRT</vt:lpstr>
      <vt:lpstr>So sánh RRT vs. GA vs. PSO trong môi trường tĩnh</vt:lpstr>
      <vt:lpstr>So sánh RRT vs. APF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Ngo Tri Canh 20220015</cp:lastModifiedBy>
  <cp:revision>17</cp:revision>
  <dcterms:created xsi:type="dcterms:W3CDTF">2021-05-28T04:32:29Z</dcterms:created>
  <dcterms:modified xsi:type="dcterms:W3CDTF">2025-03-02T10:18:29Z</dcterms:modified>
</cp:coreProperties>
</file>